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55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95" autoAdjust="0"/>
  </p:normalViewPr>
  <p:slideViewPr>
    <p:cSldViewPr>
      <p:cViewPr varScale="1">
        <p:scale>
          <a:sx n="52" d="100"/>
          <a:sy n="52" d="100"/>
        </p:scale>
        <p:origin x="1227" y="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85ABE3B-B467-4E92-B166-81BB3DA0BB8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914149-5BC0-40F6-A695-CD71597898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0E17E-6FE6-418B-8A9E-71E3BA69E3EF}" type="datetimeFigureOut">
              <a:rPr lang="en-NZ" smtClean="0"/>
              <a:t>5/04/2023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F86B89-65D3-4354-9594-D57817810F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A6145C-C436-4E83-A315-06D4DD4FAD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51CFF4-EF11-4249-924F-1442CED9699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709933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3AFC3C-3B9C-496E-A561-EC1BEA18CCF6}" type="datetimeFigureOut">
              <a:rPr lang="en-NZ" smtClean="0"/>
              <a:t>5/04/2023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00E5E-C804-407A-9142-B6C60B9A9B5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69751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5CF06-73F1-45AC-BE32-83126EA9F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0CF367-E481-4362-B77F-1D9113F28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B7A6A-91D9-44BF-B503-1F3BF38F0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D9A6FF-FEE3-42C9-9786-8B365DA5AB5D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5/04/2023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4F83-55B5-4AA1-81CB-61C91AA6F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803AA-028F-4A30-9E36-73ACFC761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F25C4A-CF03-407D-8851-5622AF2B8E04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30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EAB8D-75E6-4D41-9CE8-D6396387E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557064-8EB4-4282-A9D8-8D777354B5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23DC0-B64F-45AB-A957-8421053D3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9A579E-5399-4468-AD77-82F368C3E419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5/04/2023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4CA90-7CC1-45DF-A21F-E70836F4D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C7D8A-107C-497E-92D9-7F3423802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EE25B-E4B2-4479-BA13-CFD739A22524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812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E6558C-53B6-4E29-BCFD-597F3F22E9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0E04F2-1157-4BF9-8F56-DC260BE2F2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BAE49-6BFC-4D10-AC36-7F12D905F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E0FD27-02E6-4CEB-B4F7-0E4424168387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5/04/2023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0F2FE-5C41-4C02-A4AE-8267AF749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E5F2C-524C-4A98-B266-654271DA5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1C7007-4E48-4FCD-8C80-61905571F383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6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B3236-C76B-4549-B6F0-6A1772DD5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FA652-C00A-46D2-8F0C-7931EED0A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89AA4-0754-4CFD-BF0F-D8567E725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7C3BFC-F835-4ADF-830E-E8672196B870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5/04/2023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9590D-A7F0-4D25-BE62-34EB6DD4F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00B9B-AA09-4DE3-A224-4C41EDD1F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A7C2E-9C36-4267-A36F-5E609FE5E949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268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9A151-D7C5-4203-8E85-B00B4D5A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A078E-5F38-4648-A842-C4551BF1F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41D03-D9EE-4513-B29B-823CF8362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9DCABD-F481-4844-A76F-DEA65614171A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5/04/2023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C947D-06CE-497E-A716-42D6C3956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BAE90-AF60-46E0-A305-731A8F8EC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B1B4-9927-4157-8904-99A2A084A888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939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9AE61-3F7C-4C82-9665-9C9838F91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1E4D0-C911-43FA-A088-19743A5C64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47D2AE-E5A6-41AD-926C-2BEBC7AF9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41E6AD-8E84-4176-A66C-1EF9527D8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EDE6D5-0F3C-43CC-84E0-3A5960389CBF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5/04/2023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8FAD27-E319-413D-8D63-5EF866AE2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E7B27F-7BBF-491D-82EC-E2D272A18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8FABAE-C813-496E-9B38-FF0092F172E9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473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A485E-34D5-476A-B8E9-54F592836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19C11-30B4-46A8-82B8-591AA3680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D33D4B-CD4A-4C07-861C-0113CA9F5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2D0BFE-5528-4D8C-B9D1-C7E51F6AF2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9FD581-EF35-4EB0-98CE-54169B53F2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288238-A827-46E3-84AD-EB2270FF6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3D3B13-5D8B-44AB-AF7B-ED6E43A5C449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5/04/2023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7951FF-7D51-4198-AA88-9E064A8AF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EC2608-C9ED-45A5-B148-3F5595467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67B7E-4F5B-44F0-A49E-6BA1E3AF4AFC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069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15B4B-0052-4B8A-AD12-E78F7578E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715DC4-ED3B-49C3-BA17-1CBCE0AEB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D29CD4-8DA8-4A6A-9E60-848AD14EEB3A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5/04/2023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89F151-8B3D-450C-9967-72E912B2C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BF2590-7183-45C0-8FDE-24A23715D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E61C0-8109-47BB-94E2-0A4BBC7E98C4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722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69B53E-FC0E-4828-86C8-A5148B0C7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423E57-82C5-4618-BBAE-18B114EBDC27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5/04/2023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D5B1EF-4C00-426B-BD64-4AC79531F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B60489-0557-4789-B464-18014840C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6351F8-F7D4-42CF-ACFB-EF6B5DADB412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405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ABAE7-2795-42F0-BF55-BC23174E9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D2D1D-1B6A-4E50-AAD6-80C3314EE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892396-AC1C-4BBB-A69E-84A4A1251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C7C3A0-BA24-4856-9F9D-B1E18DF5D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6FFC2D-AEDF-4401-B412-976B64A0DAFE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5/04/2023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1A6365-41F1-40FF-AD55-C138988AE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7F221-7EFF-436B-9A3A-9D9E9F767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1D0485-4BCF-4E71-9A18-6AE4B2F7E621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545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C870B-00FC-4B9F-A368-D3B773949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F8DC9F-7115-489E-81BD-6DF5F1BEAF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77FE39-C013-4162-9676-AAECCB872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03BC70-A5D2-44B5-B16E-013A32AE8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C05F3D-B582-4AB5-9ACA-4976493C93B5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5/04/2023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0BE9A-833D-456F-948C-36DDE1A3B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808F4B-0496-4C06-A2CA-B9194FA1A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F0CC94-37BF-426F-ACD5-466D7390A2B8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856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F048A1-6ECD-4E20-BE43-727EDDC57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2DB0E1-3562-4B3F-BD60-070CFCCFC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17396-970F-4DB7-98AB-913B049AE1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9770D8E-02E4-4BA3-B6E3-0C782DA129A4}" type="datetimeFigureOut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5/04/2023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3CF21-3BAE-48E2-80FE-B0881DC40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59187-7442-4E9D-9D98-8AAC5371C4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B50EFC6-E757-49D8-A09C-26A42FF1DEB8}" type="slidenum">
              <a:rPr lang="en-N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201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895324"/>
              </p:ext>
            </p:extLst>
          </p:nvPr>
        </p:nvGraphicFramePr>
        <p:xfrm>
          <a:off x="208212" y="1201989"/>
          <a:ext cx="8712970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04057">
                  <a:extLst>
                    <a:ext uri="{9D8B030D-6E8A-4147-A177-3AD203B41FA5}">
                      <a16:colId xmlns:a16="http://schemas.microsoft.com/office/drawing/2014/main" val="3575052114"/>
                    </a:ext>
                  </a:extLst>
                </a:gridCol>
                <a:gridCol w="3097657">
                  <a:extLst>
                    <a:ext uri="{9D8B030D-6E8A-4147-A177-3AD203B41FA5}">
                      <a16:colId xmlns:a16="http://schemas.microsoft.com/office/drawing/2014/main" val="1765749264"/>
                    </a:ext>
                  </a:extLst>
                </a:gridCol>
                <a:gridCol w="2439301">
                  <a:extLst>
                    <a:ext uri="{9D8B030D-6E8A-4147-A177-3AD203B41FA5}">
                      <a16:colId xmlns:a16="http://schemas.microsoft.com/office/drawing/2014/main" val="2384442290"/>
                    </a:ext>
                  </a:extLst>
                </a:gridCol>
                <a:gridCol w="2671955">
                  <a:extLst>
                    <a:ext uri="{9D8B030D-6E8A-4147-A177-3AD203B41FA5}">
                      <a16:colId xmlns:a16="http://schemas.microsoft.com/office/drawing/2014/main" val="2905316047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NZ" sz="11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200" dirty="0">
                          <a:solidFill>
                            <a:srgbClr val="455560"/>
                          </a:solidFill>
                        </a:rPr>
                        <a:t>Leadership</a:t>
                      </a:r>
                      <a:endParaRPr lang="en-NZ" sz="1200" b="1" dirty="0">
                        <a:solidFill>
                          <a:srgbClr val="45556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NZ" sz="1200" kern="1200" baseline="0" dirty="0">
                          <a:solidFill>
                            <a:srgbClr val="455560"/>
                          </a:solidFill>
                        </a:rPr>
                        <a:t>Culture</a:t>
                      </a:r>
                      <a:endParaRPr lang="en-NZ" sz="1200" b="1" kern="1200" baseline="0" dirty="0">
                        <a:solidFill>
                          <a:srgbClr val="4555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NZ" sz="1200" kern="1200" baseline="0" dirty="0">
                          <a:solidFill>
                            <a:srgbClr val="455560"/>
                          </a:solidFill>
                        </a:rPr>
                        <a:t>Engagement &amp; acceptance</a:t>
                      </a:r>
                      <a:endParaRPr lang="en-NZ" sz="1200" b="1" kern="1200" baseline="0" dirty="0">
                        <a:solidFill>
                          <a:srgbClr val="4555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01791306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200" b="1" dirty="0">
                          <a:solidFill>
                            <a:srgbClr val="455560"/>
                          </a:solidFill>
                        </a:rPr>
                        <a:t>Organisational change</a:t>
                      </a:r>
                    </a:p>
                  </a:txBody>
                  <a:tcPr marL="68580" marR="68580" marT="34290" marB="34290" vert="vert270" anchor="ctr"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000" kern="1200" dirty="0"/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Position leaders as the key change agents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Engage, inform and empower leaders to lead change effectively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Provide leaders with tools and skills to enable effective change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Provide leadership tools and skill to sustain change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000" kern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000" kern="1200" dirty="0"/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Articulate how culture enables success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Support behavioural change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Develop tools to support new ways of working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Support leaders to encourage and sustain behaviour change</a:t>
                      </a:r>
                      <a:endParaRPr lang="en-NZ" sz="10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000" kern="1200" dirty="0"/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Assess current engagement and acceptance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Build desired engagement and acceptance of change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Measure ongoing engagement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Involve leaders and staff in building engagement</a:t>
                      </a:r>
                      <a:endParaRPr lang="en-NZ" sz="10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2527656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569020"/>
              </p:ext>
            </p:extLst>
          </p:nvPr>
        </p:nvGraphicFramePr>
        <p:xfrm>
          <a:off x="214202" y="3041281"/>
          <a:ext cx="871428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04055">
                  <a:extLst>
                    <a:ext uri="{9D8B030D-6E8A-4147-A177-3AD203B41FA5}">
                      <a16:colId xmlns:a16="http://schemas.microsoft.com/office/drawing/2014/main" val="1555064205"/>
                    </a:ext>
                  </a:extLst>
                </a:gridCol>
                <a:gridCol w="1945531">
                  <a:extLst>
                    <a:ext uri="{9D8B030D-6E8A-4147-A177-3AD203B41FA5}">
                      <a16:colId xmlns:a16="http://schemas.microsoft.com/office/drawing/2014/main" val="1983290370"/>
                    </a:ext>
                  </a:extLst>
                </a:gridCol>
                <a:gridCol w="2374949">
                  <a:extLst>
                    <a:ext uri="{9D8B030D-6E8A-4147-A177-3AD203B41FA5}">
                      <a16:colId xmlns:a16="http://schemas.microsoft.com/office/drawing/2014/main" val="2284119185"/>
                    </a:ext>
                  </a:extLst>
                </a:gridCol>
                <a:gridCol w="1883594">
                  <a:extLst>
                    <a:ext uri="{9D8B030D-6E8A-4147-A177-3AD203B41FA5}">
                      <a16:colId xmlns:a16="http://schemas.microsoft.com/office/drawing/2014/main" val="899368019"/>
                    </a:ext>
                  </a:extLst>
                </a:gridCol>
                <a:gridCol w="2006153">
                  <a:extLst>
                    <a:ext uri="{9D8B030D-6E8A-4147-A177-3AD203B41FA5}">
                      <a16:colId xmlns:a16="http://schemas.microsoft.com/office/drawing/2014/main" val="3138648269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NZ" sz="11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vert="vert27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NZ" sz="1200" dirty="0">
                          <a:solidFill>
                            <a:srgbClr val="455560"/>
                          </a:solidFill>
                        </a:rPr>
                        <a:t>Stakeholder management</a:t>
                      </a:r>
                      <a:endParaRPr lang="en-NZ" sz="1200" b="1" dirty="0">
                        <a:solidFill>
                          <a:srgbClr val="45556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NZ" sz="1200" kern="1200" baseline="0" dirty="0">
                          <a:solidFill>
                            <a:srgbClr val="455560"/>
                          </a:solidFill>
                        </a:rPr>
                        <a:t>Impact assessment &amp; planning</a:t>
                      </a:r>
                      <a:endParaRPr lang="en-NZ" sz="1200" b="1" kern="1200" baseline="0" dirty="0">
                        <a:solidFill>
                          <a:srgbClr val="4555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NZ" sz="1200" kern="1200" baseline="0" dirty="0">
                          <a:solidFill>
                            <a:srgbClr val="455560"/>
                          </a:solidFill>
                        </a:rPr>
                        <a:t>Communication</a:t>
                      </a:r>
                      <a:endParaRPr lang="en-NZ" sz="1200" b="1" kern="1200" baseline="0" dirty="0">
                        <a:solidFill>
                          <a:srgbClr val="4555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NZ" sz="1200" kern="1200" baseline="0" dirty="0">
                          <a:solidFill>
                            <a:srgbClr val="455560"/>
                          </a:solidFill>
                        </a:rPr>
                        <a:t>Risk profiling &amp; management</a:t>
                      </a:r>
                      <a:endParaRPr lang="en-NZ" sz="1200" b="1" kern="1200" baseline="0" dirty="0">
                        <a:solidFill>
                          <a:srgbClr val="4555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58889070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200" b="1" dirty="0">
                          <a:solidFill>
                            <a:srgbClr val="455560"/>
                          </a:solidFill>
                        </a:rPr>
                        <a:t>Managing change</a:t>
                      </a:r>
                    </a:p>
                  </a:txBody>
                  <a:tcPr marL="68580" marR="68580" marT="34290" marB="3429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NZ" sz="1000" dirty="0"/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Detailed stakeholder analysis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Stakeholder needs assessment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Informs impact, readiness and engagement activities</a:t>
                      </a:r>
                      <a:endParaRPr lang="en-NZ" sz="10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NZ" sz="1000" dirty="0"/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Detailed assessment of change impacts on stakeholders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Consider and include other major change projects, as identified through dependencies and impact assessment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Change threshold analysis and planning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0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NZ" sz="1000" dirty="0"/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Strategic messaging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Detailed communications aligned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Events, tools and collateral to ensure desired level of engagement</a:t>
                      </a:r>
                      <a:endParaRPr lang="en-NZ" sz="10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NZ" sz="1000" dirty="0"/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Change challenges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Risk profiling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Mitigation planning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Implementation and close monitoring/management</a:t>
                      </a:r>
                      <a:endParaRPr lang="en-NZ" sz="10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5734552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648882"/>
              </p:ext>
            </p:extLst>
          </p:nvPr>
        </p:nvGraphicFramePr>
        <p:xfrm>
          <a:off x="215515" y="4869160"/>
          <a:ext cx="8712969" cy="154018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1555064205"/>
                    </a:ext>
                  </a:extLst>
                </a:gridCol>
                <a:gridCol w="2191360">
                  <a:extLst>
                    <a:ext uri="{9D8B030D-6E8A-4147-A177-3AD203B41FA5}">
                      <a16:colId xmlns:a16="http://schemas.microsoft.com/office/drawing/2014/main" val="1983290370"/>
                    </a:ext>
                  </a:extLst>
                </a:gridCol>
                <a:gridCol w="2005851">
                  <a:extLst>
                    <a:ext uri="{9D8B030D-6E8A-4147-A177-3AD203B41FA5}">
                      <a16:colId xmlns:a16="http://schemas.microsoft.com/office/drawing/2014/main" val="2284119185"/>
                    </a:ext>
                  </a:extLst>
                </a:gridCol>
                <a:gridCol w="2005851">
                  <a:extLst>
                    <a:ext uri="{9D8B030D-6E8A-4147-A177-3AD203B41FA5}">
                      <a16:colId xmlns:a16="http://schemas.microsoft.com/office/drawing/2014/main" val="899368019"/>
                    </a:ext>
                  </a:extLst>
                </a:gridCol>
                <a:gridCol w="2005851">
                  <a:extLst>
                    <a:ext uri="{9D8B030D-6E8A-4147-A177-3AD203B41FA5}">
                      <a16:colId xmlns:a16="http://schemas.microsoft.com/office/drawing/2014/main" val="3138648269"/>
                    </a:ext>
                  </a:extLst>
                </a:gridCol>
              </a:tblGrid>
              <a:tr h="2524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NZ" sz="11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vert="vert27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NZ" sz="1200" dirty="0">
                          <a:solidFill>
                            <a:srgbClr val="455560"/>
                          </a:solidFill>
                        </a:rPr>
                        <a:t>Business &amp; people readiness</a:t>
                      </a:r>
                      <a:endParaRPr lang="en-NZ" sz="1200" b="1" dirty="0">
                        <a:solidFill>
                          <a:srgbClr val="45556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NZ" sz="1200" kern="1200" baseline="0" dirty="0">
                          <a:solidFill>
                            <a:srgbClr val="455560"/>
                          </a:solidFill>
                        </a:rPr>
                        <a:t>Training &amp; education</a:t>
                      </a:r>
                      <a:endParaRPr lang="en-NZ" sz="1200" b="1" kern="1200" baseline="0" dirty="0">
                        <a:solidFill>
                          <a:srgbClr val="4555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NZ" sz="1200" kern="1200" baseline="0" dirty="0">
                          <a:solidFill>
                            <a:srgbClr val="455560"/>
                          </a:solidFill>
                        </a:rPr>
                        <a:t>Transition</a:t>
                      </a:r>
                      <a:endParaRPr lang="en-NZ" sz="1200" b="1" kern="1200" baseline="0" dirty="0">
                        <a:solidFill>
                          <a:srgbClr val="4555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NZ" sz="1200" kern="1200" baseline="0" dirty="0">
                          <a:solidFill>
                            <a:srgbClr val="455560"/>
                          </a:solidFill>
                        </a:rPr>
                        <a:t>Benefits monitoring</a:t>
                      </a:r>
                      <a:endParaRPr lang="en-NZ" sz="1200" b="1" kern="1200" baseline="0" dirty="0">
                        <a:solidFill>
                          <a:srgbClr val="4555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8137142"/>
                  </a:ext>
                </a:extLst>
              </a:tr>
              <a:tr h="937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200" b="1" dirty="0">
                          <a:solidFill>
                            <a:srgbClr val="455560"/>
                          </a:solidFill>
                        </a:rPr>
                        <a:t>Enabling and embedding</a:t>
                      </a:r>
                    </a:p>
                  </a:txBody>
                  <a:tcPr marL="68580" marR="68580" marT="34290" marB="3429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NZ" sz="1000" dirty="0"/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Detailed readiness analysis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Readiness assessment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Remediation and response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Reporting and confidence</a:t>
                      </a:r>
                      <a:endParaRPr lang="en-NZ" sz="10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NZ" sz="1000" dirty="0"/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Assess learning needs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Plan interventions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Design interventions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Implement</a:t>
                      </a:r>
                      <a:endParaRPr lang="en-NZ" sz="10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NZ" sz="1000" dirty="0"/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Detailed transition analysis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Transition strategy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Detailed transition planning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Transition engagement and communication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Implementation</a:t>
                      </a:r>
                      <a:endParaRPr lang="en-NZ" sz="10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NZ" sz="1000" dirty="0"/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Design benefit monitoring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Plan sustainability activities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Provide post-implementation support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000" kern="1200" dirty="0"/>
                        <a:t>Develop approach to sustained change leadership</a:t>
                      </a:r>
                    </a:p>
                    <a:p>
                      <a:pPr marL="171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NZ" sz="10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5734552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12" y="118012"/>
            <a:ext cx="7886700" cy="795338"/>
          </a:xfrm>
        </p:spPr>
        <p:txBody>
          <a:bodyPr/>
          <a:lstStyle/>
          <a:p>
            <a:r>
              <a:rPr lang="en-NZ" dirty="0">
                <a:solidFill>
                  <a:srgbClr val="455560"/>
                </a:solidFill>
              </a:rPr>
              <a:t>High Level Workplace Change framework</a:t>
            </a:r>
          </a:p>
        </p:txBody>
      </p:sp>
    </p:spTree>
    <p:extLst>
      <p:ext uri="{BB962C8B-B14F-4D97-AF65-F5344CB8AC3E}">
        <p14:creationId xmlns:p14="http://schemas.microsoft.com/office/powerpoint/2010/main" val="848740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234</Words>
  <Application>Microsoft Office PowerPoint</Application>
  <PresentationFormat>On-screen Show (4:3)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High Level Workplace Change framework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High-level workplace change framework</dc:title>
  <dc:creator/>
  <cp:keywords>MAKO ID: 139706693</cp:keywords>
  <cp:lastModifiedBy/>
  <cp:revision>1</cp:revision>
  <dcterms:created xsi:type="dcterms:W3CDTF">2023-04-05T04:33:14Z</dcterms:created>
  <dcterms:modified xsi:type="dcterms:W3CDTF">2023-04-05T04:33:35Z</dcterms:modified>
</cp:coreProperties>
</file>